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0" r:id="rId1"/>
  </p:sldMasterIdLst>
  <p:notesMasterIdLst>
    <p:notesMasterId r:id="rId33"/>
  </p:notesMasterIdLst>
  <p:sldIdLst>
    <p:sldId id="256" r:id="rId2"/>
    <p:sldId id="311" r:id="rId3"/>
    <p:sldId id="257" r:id="rId4"/>
    <p:sldId id="258" r:id="rId5"/>
    <p:sldId id="259" r:id="rId6"/>
    <p:sldId id="260" r:id="rId7"/>
    <p:sldId id="262" r:id="rId8"/>
    <p:sldId id="261" r:id="rId9"/>
    <p:sldId id="263" r:id="rId10"/>
    <p:sldId id="264" r:id="rId11"/>
    <p:sldId id="308" r:id="rId12"/>
    <p:sldId id="265" r:id="rId13"/>
    <p:sldId id="266" r:id="rId14"/>
    <p:sldId id="268" r:id="rId15"/>
    <p:sldId id="269" r:id="rId16"/>
    <p:sldId id="270" r:id="rId17"/>
    <p:sldId id="271" r:id="rId18"/>
    <p:sldId id="272" r:id="rId19"/>
    <p:sldId id="273" r:id="rId20"/>
    <p:sldId id="278" r:id="rId21"/>
    <p:sldId id="276" r:id="rId22"/>
    <p:sldId id="277" r:id="rId23"/>
    <p:sldId id="309" r:id="rId24"/>
    <p:sldId id="310" r:id="rId25"/>
    <p:sldId id="312" r:id="rId26"/>
    <p:sldId id="313" r:id="rId27"/>
    <p:sldId id="314" r:id="rId28"/>
    <p:sldId id="315" r:id="rId29"/>
    <p:sldId id="316" r:id="rId30"/>
    <p:sldId id="317" r:id="rId31"/>
    <p:sldId id="318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83"/>
    <p:restoredTop sz="94631"/>
  </p:normalViewPr>
  <p:slideViewPr>
    <p:cSldViewPr snapToGrid="0" snapToObjects="1">
      <p:cViewPr varScale="1">
        <p:scale>
          <a:sx n="127" d="100"/>
          <a:sy n="127" d="100"/>
        </p:scale>
        <p:origin x="2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FBDC0-AFAC-3F48-B490-242AD9B50F9D}" type="datetimeFigureOut">
              <a:rPr lang="en-US" smtClean="0"/>
              <a:t>5/30/19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13057E-2494-C243-955F-9C384FA6BF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470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A786ED-BD47-584B-98B2-E13C0656FA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652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A786ED-BD47-584B-98B2-E13C0656FA2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472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676FA5-3B3A-6B4D-8FDC-6FB88B4C8E5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414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676FA5-3B3A-6B4D-8FDC-6FB88B4C8E5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937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676FA5-3B3A-6B4D-8FDC-6FB88B4C8E5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158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7238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61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89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990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866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334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503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11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7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5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85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9DF7A36-BF2E-BC41-92F0-576C98238194}" type="datetimeFigureOut">
              <a:rPr lang="en-US" smtClean="0"/>
              <a:t>5/30/19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0EE4657-8194-194C-9E90-8CBDE000FE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995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cppreference.com/w/cpp/io/c/fprintf" TargetMode="External"/><Relationship Id="rId2" Type="http://schemas.openxmlformats.org/officeDocument/2006/relationships/hyperlink" Target="http://man7.org/linux/man-pages/man3/printf.3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9E73-606A-5340-973D-6CF5094078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classes and objects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86E930-46B0-E148-B13D-8E2EA13573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1058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212915"/>
            <a:ext cx="9905998" cy="1219200"/>
          </a:xfrm>
        </p:spPr>
        <p:txBody>
          <a:bodyPr/>
          <a:lstStyle/>
          <a:p>
            <a:pPr algn="ctr"/>
            <a:r>
              <a:rPr lang="en-US" dirty="0"/>
              <a:t>Data Hiding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706880"/>
            <a:ext cx="9613861" cy="4950397"/>
          </a:xfrm>
        </p:spPr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sz="2400" dirty="0"/>
              <a:t>An object provides the ability to hide its data from code outside the object</a:t>
            </a:r>
          </a:p>
          <a:p>
            <a:pPr>
              <a:spcBef>
                <a:spcPts val="300"/>
              </a:spcBef>
            </a:pPr>
            <a:r>
              <a:rPr lang="en-US" sz="2400" dirty="0"/>
              <a:t>Only an object of a class can directly access and make direct changes to its data</a:t>
            </a:r>
          </a:p>
          <a:p>
            <a:pPr>
              <a:spcBef>
                <a:spcPts val="300"/>
              </a:spcBef>
            </a:pPr>
            <a:r>
              <a:rPr lang="en-US" sz="2400" dirty="0"/>
              <a:t>Outside code can only access data of an object through the objects member functions.</a:t>
            </a:r>
          </a:p>
        </p:txBody>
      </p:sp>
    </p:spTree>
    <p:extLst>
      <p:ext uri="{BB962C8B-B14F-4D97-AF65-F5344CB8AC3E}">
        <p14:creationId xmlns:p14="http://schemas.microsoft.com/office/powerpoint/2010/main" val="508761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200723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Data Hiding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20405"/>
          </a:xfrm>
        </p:spPr>
        <p:txBody>
          <a:bodyPr>
            <a:normAutofit/>
          </a:bodyPr>
          <a:lstStyle/>
          <a:p>
            <a:pPr>
              <a:spcBef>
                <a:spcPts val="300"/>
              </a:spcBef>
            </a:pPr>
            <a:r>
              <a:rPr lang="en-US" sz="2400" dirty="0"/>
              <a:t>Why is information hiding a good thing?   </a:t>
            </a:r>
          </a:p>
          <a:p>
            <a:pPr lvl="1">
              <a:spcBef>
                <a:spcPts val="300"/>
              </a:spcBef>
            </a:pPr>
            <a:r>
              <a:rPr lang="en-US" sz="2400" dirty="0"/>
              <a:t>Protects the objects data from accidental or intentional corruption</a:t>
            </a:r>
          </a:p>
          <a:p>
            <a:pPr lvl="1">
              <a:spcBef>
                <a:spcPts val="300"/>
              </a:spcBef>
            </a:pPr>
            <a:r>
              <a:rPr lang="en-US" sz="2400" dirty="0"/>
              <a:t>Code not part of the object’s class does not need to know how, when, or why something is changed – </a:t>
            </a:r>
            <a:r>
              <a:rPr lang="en-US" sz="2400" dirty="0" err="1"/>
              <a:t>sorta</a:t>
            </a:r>
            <a:r>
              <a:rPr lang="en-US" sz="2400" dirty="0"/>
              <a:t> like I don’t need to know exactly how my car works I only need to know how to drive it properly</a:t>
            </a:r>
          </a:p>
          <a:p>
            <a:pPr>
              <a:spcBef>
                <a:spcPts val="300"/>
              </a:spcBef>
            </a:pPr>
            <a:r>
              <a:rPr lang="en-US" sz="2400" dirty="0"/>
              <a:t>Data hiding and information hiding is an important concepts in software development</a:t>
            </a:r>
          </a:p>
        </p:txBody>
      </p:sp>
    </p:spTree>
    <p:extLst>
      <p:ext uri="{BB962C8B-B14F-4D97-AF65-F5344CB8AC3E}">
        <p14:creationId xmlns:p14="http://schemas.microsoft.com/office/powerpoint/2010/main" val="15180123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18288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Introduction to classes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2638044"/>
            <a:ext cx="9905998" cy="3101983"/>
          </a:xfrm>
        </p:spPr>
        <p:txBody>
          <a:bodyPr/>
          <a:lstStyle/>
          <a:p>
            <a:r>
              <a:rPr lang="en-US" sz="2400" dirty="0"/>
              <a:t>Before we can use an object you must first create the class – How do we do this?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158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8288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General format of a class declaration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048256"/>
            <a:ext cx="9905998" cy="369177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class </a:t>
            </a:r>
            <a:r>
              <a:rPr lang="en-US" sz="2400" dirty="0" err="1"/>
              <a:t>ClassName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{</a:t>
            </a:r>
          </a:p>
          <a:p>
            <a:pPr marL="0" indent="0">
              <a:buNone/>
            </a:pPr>
            <a:r>
              <a:rPr lang="en-US" sz="2400" dirty="0"/>
              <a:t>	Declare member variables</a:t>
            </a:r>
          </a:p>
          <a:p>
            <a:pPr marL="0" indent="0">
              <a:buNone/>
            </a:pPr>
            <a:r>
              <a:rPr lang="en-US" sz="2400" dirty="0"/>
              <a:t>	Declare member functions</a:t>
            </a:r>
          </a:p>
          <a:p>
            <a:pPr marL="0" indent="0">
              <a:buNone/>
            </a:pPr>
            <a:r>
              <a:rPr lang="en-US" sz="2400" dirty="0"/>
              <a:t>};  semicolon is required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453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167378"/>
            <a:ext cx="9905998" cy="970933"/>
          </a:xfrm>
        </p:spPr>
        <p:txBody>
          <a:bodyPr/>
          <a:lstStyle/>
          <a:p>
            <a:pPr algn="ctr"/>
            <a:r>
              <a:rPr lang="en-US" dirty="0"/>
              <a:t>Circle class Declaration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1953" y="1166195"/>
            <a:ext cx="7131299" cy="529613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400" dirty="0"/>
              <a:t>class Circle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400" dirty="0"/>
              <a:t>{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400" dirty="0"/>
              <a:t>   private:  </a:t>
            </a:r>
            <a:br>
              <a:rPr lang="en-US" sz="2400" dirty="0"/>
            </a:br>
            <a:r>
              <a:rPr lang="en-US" sz="2400" dirty="0"/>
              <a:t>      double radius;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400" dirty="0"/>
              <a:t>   public: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400" dirty="0"/>
              <a:t>      void </a:t>
            </a:r>
            <a:r>
              <a:rPr lang="en-US" sz="2400" dirty="0" err="1"/>
              <a:t>setRadius</a:t>
            </a:r>
            <a:r>
              <a:rPr lang="en-US" sz="2400" dirty="0"/>
              <a:t>(double r);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400" dirty="0"/>
              <a:t>      double </a:t>
            </a:r>
            <a:r>
              <a:rPr lang="en-US" sz="2400" dirty="0" err="1"/>
              <a:t>getArea</a:t>
            </a:r>
            <a:r>
              <a:rPr lang="en-US" sz="2400" dirty="0"/>
              <a:t>()</a:t>
            </a:r>
          </a:p>
          <a:p>
            <a:pPr marL="0" indent="0">
              <a:lnSpc>
                <a:spcPct val="120000"/>
              </a:lnSpc>
              <a:spcAft>
                <a:spcPts val="0"/>
              </a:spcAft>
              <a:buNone/>
            </a:pPr>
            <a:r>
              <a:rPr lang="en-US" sz="2400" dirty="0"/>
              <a:t>};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2789741" y="2570491"/>
            <a:ext cx="2486025" cy="1054100"/>
            <a:chOff x="3000375" y="2691057"/>
            <a:chExt cx="2486025" cy="1054100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3016613" y="2701925"/>
              <a:ext cx="16430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3000375" y="3745157"/>
              <a:ext cx="1643063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4643438" y="2691057"/>
              <a:ext cx="0" cy="10541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4643438" y="3209925"/>
              <a:ext cx="842962" cy="476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4779686" y="2904693"/>
            <a:ext cx="2280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Access </a:t>
            </a:r>
            <a:r>
              <a:rPr lang="en-US" sz="2000" dirty="0" err="1"/>
              <a:t>Specifiers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6859586" y="1698410"/>
            <a:ext cx="505138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Public member variable can be accessed by functions outside the class, and a public member function can be called by functions outside the class.</a:t>
            </a:r>
          </a:p>
          <a:p>
            <a:endParaRPr lang="en-US" sz="2400" dirty="0"/>
          </a:p>
          <a:p>
            <a:r>
              <a:rPr lang="en-US" sz="2400" dirty="0"/>
              <a:t>A private member variable can only be accessed by a function that is a member of the class.  </a:t>
            </a:r>
          </a:p>
          <a:p>
            <a:endParaRPr lang="en-US" sz="2400" dirty="0"/>
          </a:p>
          <a:p>
            <a:r>
              <a:rPr lang="en-US" sz="2400" dirty="0"/>
              <a:t>Default access type is private</a:t>
            </a:r>
          </a:p>
          <a:p>
            <a:r>
              <a:rPr lang="en-US" sz="2400" dirty="0"/>
              <a:t>The order of the access specifier does not matter.</a:t>
            </a:r>
          </a:p>
        </p:txBody>
      </p:sp>
      <p:cxnSp>
        <p:nvCxnSpPr>
          <p:cNvPr id="10" name="Straight Connector 9"/>
          <p:cNvCxnSpPr>
            <a:cxnSpLocks/>
          </p:cNvCxnSpPr>
          <p:nvPr/>
        </p:nvCxnSpPr>
        <p:spPr>
          <a:xfrm>
            <a:off x="4377603" y="4318274"/>
            <a:ext cx="4020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779686" y="4092939"/>
            <a:ext cx="1926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Setter (</a:t>
            </a:r>
            <a:r>
              <a:rPr lang="en-US" sz="2000" dirty="0" err="1"/>
              <a:t>mutator</a:t>
            </a:r>
            <a:r>
              <a:rPr lang="en-US" sz="2000" dirty="0"/>
              <a:t>)</a:t>
            </a:r>
          </a:p>
        </p:txBody>
      </p:sp>
      <p:cxnSp>
        <p:nvCxnSpPr>
          <p:cNvPr id="14" name="Straight Connector 13"/>
          <p:cNvCxnSpPr>
            <a:cxnSpLocks/>
          </p:cNvCxnSpPr>
          <p:nvPr/>
        </p:nvCxnSpPr>
        <p:spPr>
          <a:xfrm flipV="1">
            <a:off x="3395548" y="4877880"/>
            <a:ext cx="463924" cy="14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735558" y="4667822"/>
            <a:ext cx="231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Getter (</a:t>
            </a:r>
            <a:r>
              <a:rPr lang="en-US" sz="2000" dirty="0" err="1"/>
              <a:t>accessor</a:t>
            </a:r>
            <a:r>
              <a:rPr lang="en-US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102111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146304"/>
            <a:ext cx="9905998" cy="1072896"/>
          </a:xfrm>
        </p:spPr>
        <p:txBody>
          <a:bodyPr/>
          <a:lstStyle/>
          <a:p>
            <a:pPr algn="ctr"/>
            <a:r>
              <a:rPr lang="en-US" dirty="0"/>
              <a:t>Creating and using objects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1" y="1475232"/>
            <a:ext cx="9905998" cy="4264795"/>
          </a:xfrm>
        </p:spPr>
        <p:txBody>
          <a:bodyPr>
            <a:normAutofit/>
          </a:bodyPr>
          <a:lstStyle/>
          <a:p>
            <a:r>
              <a:rPr lang="en-US" sz="2400" dirty="0"/>
              <a:t>A class declaration is like a blueprint  </a:t>
            </a:r>
          </a:p>
          <a:p>
            <a:r>
              <a:rPr lang="en-US" sz="2400" dirty="0"/>
              <a:t>A blueprint provides a description of a house</a:t>
            </a:r>
          </a:p>
          <a:p>
            <a:r>
              <a:rPr lang="en-US" sz="2400" dirty="0"/>
              <a:t>When you use the blueprint to build a house you are constructing an instant of the house (class)</a:t>
            </a:r>
          </a:p>
          <a:p>
            <a:r>
              <a:rPr lang="en-US" sz="2400" dirty="0"/>
              <a:t>Can construct as many of the houses that you want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prog7_1.c</a:t>
            </a:r>
          </a:p>
        </p:txBody>
      </p:sp>
      <p:pic>
        <p:nvPicPr>
          <p:cNvPr id="1026" name="Picture 2" descr="mage result for house blueprint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020" y="4149337"/>
            <a:ext cx="2797097" cy="2396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530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149902"/>
            <a:ext cx="9905998" cy="1215602"/>
          </a:xfrm>
        </p:spPr>
        <p:txBody>
          <a:bodyPr/>
          <a:lstStyle/>
          <a:p>
            <a:pPr algn="ctr"/>
            <a:r>
              <a:rPr lang="en-US" dirty="0"/>
              <a:t>Class member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28472"/>
            <a:ext cx="9905999" cy="4882056"/>
          </a:xfrm>
        </p:spPr>
        <p:txBody>
          <a:bodyPr>
            <a:noAutofit/>
          </a:bodyPr>
          <a:lstStyle/>
          <a:p>
            <a:r>
              <a:rPr lang="en-US" sz="2400" dirty="0"/>
              <a:t>Defined similarly to C-style functions</a:t>
            </a:r>
          </a:p>
          <a:p>
            <a:r>
              <a:rPr lang="en-US" sz="2400" dirty="0"/>
              <a:t>Can be implemented either inside or outside the class declaration</a:t>
            </a:r>
          </a:p>
          <a:p>
            <a:r>
              <a:rPr lang="en-US" sz="2400" dirty="0"/>
              <a:t>Include:</a:t>
            </a:r>
          </a:p>
          <a:p>
            <a:pPr lvl="1"/>
            <a:r>
              <a:rPr lang="en-US" sz="2400" dirty="0"/>
              <a:t>return type</a:t>
            </a:r>
          </a:p>
          <a:p>
            <a:pPr lvl="1"/>
            <a:r>
              <a:rPr lang="en-US" sz="2400" dirty="0"/>
              <a:t>function name</a:t>
            </a:r>
          </a:p>
          <a:p>
            <a:pPr lvl="1"/>
            <a:r>
              <a:rPr lang="en-US" sz="2400" dirty="0"/>
              <a:t>parameter list (could be empty)</a:t>
            </a:r>
          </a:p>
          <a:p>
            <a:pPr lvl="1"/>
            <a:r>
              <a:rPr lang="en-US" sz="2400" dirty="0"/>
              <a:t>the statements that carry out the actions of the function </a:t>
            </a:r>
          </a:p>
          <a:p>
            <a:pPr lvl="1"/>
            <a:r>
              <a:rPr lang="en-US" sz="2400" dirty="0"/>
              <a:t>all contained with in {} brackets</a:t>
            </a:r>
          </a:p>
        </p:txBody>
      </p:sp>
    </p:spTree>
    <p:extLst>
      <p:ext uri="{BB962C8B-B14F-4D97-AF65-F5344CB8AC3E}">
        <p14:creationId xmlns:p14="http://schemas.microsoft.com/office/powerpoint/2010/main" val="22979351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1374" y="200024"/>
            <a:ext cx="9905998" cy="958216"/>
          </a:xfrm>
        </p:spPr>
        <p:txBody>
          <a:bodyPr/>
          <a:lstStyle/>
          <a:p>
            <a:pPr algn="ctr"/>
            <a:r>
              <a:rPr lang="en-US" dirty="0"/>
              <a:t>Inline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0125" y="1478570"/>
            <a:ext cx="10862105" cy="5179406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When you implement a function within the class declaration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Can also use the inline key word when declaring a function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What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Inline function is an optimization technique used by the compilers to reduce the execution time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When a function is declared as inline the compiler will  go to where that function is being called and replace the call with the entire function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Why/why not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reduces execution time  --  take a little longer to compile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increases size of executable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Only use inline functions if the function is small (just a couple lines) Usually it is used when the function does some mathematical calculation.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/>
              <a:t>If the function is to large the compiler may ignore the request to inline the function</a:t>
            </a:r>
          </a:p>
        </p:txBody>
      </p:sp>
    </p:spTree>
    <p:extLst>
      <p:ext uri="{BB962C8B-B14F-4D97-AF65-F5344CB8AC3E}">
        <p14:creationId xmlns:p14="http://schemas.microsoft.com/office/powerpoint/2010/main" val="2911996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242292"/>
            <a:ext cx="9905998" cy="952524"/>
          </a:xfrm>
        </p:spPr>
        <p:txBody>
          <a:bodyPr/>
          <a:lstStyle/>
          <a:p>
            <a:pPr algn="ctr"/>
            <a:r>
              <a:rPr lang="en-US" dirty="0"/>
              <a:t>Inline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5530" y="2142067"/>
            <a:ext cx="4372328" cy="3649133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400"/>
              </a:spcAft>
              <a:buNone/>
            </a:pPr>
            <a:r>
              <a:rPr lang="en-US" sz="2600" dirty="0"/>
              <a:t>Class A </a:t>
            </a:r>
          </a:p>
          <a:p>
            <a:pPr marL="0" indent="0">
              <a:spcAft>
                <a:spcPts val="400"/>
              </a:spcAft>
              <a:buNone/>
            </a:pPr>
            <a:r>
              <a:rPr lang="en-US" sz="2600" dirty="0"/>
              <a:t>{ 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600" dirty="0"/>
              <a:t>public: 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600" i="1" dirty="0" err="1"/>
              <a:t>int</a:t>
            </a:r>
            <a:r>
              <a:rPr lang="en-US" sz="2600" dirty="0"/>
              <a:t> add(</a:t>
            </a:r>
            <a:r>
              <a:rPr lang="en-US" sz="2600" i="1" dirty="0" err="1"/>
              <a:t>int</a:t>
            </a:r>
            <a:r>
              <a:rPr lang="en-US" sz="2600" dirty="0"/>
              <a:t> a, </a:t>
            </a:r>
            <a:r>
              <a:rPr lang="en-US" sz="2600" i="1" dirty="0" err="1"/>
              <a:t>int</a:t>
            </a:r>
            <a:r>
              <a:rPr lang="en-US" sz="2600" dirty="0"/>
              <a:t> b) { 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600" i="1" dirty="0"/>
              <a:t>return</a:t>
            </a:r>
            <a:r>
              <a:rPr lang="en-US" sz="2600" dirty="0"/>
              <a:t> (a + b); </a:t>
            </a:r>
          </a:p>
          <a:p>
            <a:pPr marL="457200" lvl="1" indent="0">
              <a:spcAft>
                <a:spcPts val="400"/>
              </a:spcAft>
              <a:buNone/>
            </a:pPr>
            <a:r>
              <a:rPr lang="en-US" sz="2600" dirty="0"/>
              <a:t>}</a:t>
            </a:r>
          </a:p>
          <a:p>
            <a:pPr marL="0" indent="0">
              <a:spcAft>
                <a:spcPts val="400"/>
              </a:spcAft>
              <a:buNone/>
            </a:pPr>
            <a:r>
              <a:rPr lang="en-US" sz="2600"/>
              <a:t>}; </a:t>
            </a:r>
            <a:endParaRPr lang="en-US" sz="2600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514722" y="2142067"/>
            <a:ext cx="5058129" cy="37343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400"/>
              </a:spcAft>
            </a:pPr>
            <a:r>
              <a:rPr lang="en-US" sz="2400" dirty="0"/>
              <a:t>Class A </a:t>
            </a:r>
          </a:p>
          <a:p>
            <a:pPr>
              <a:spcAft>
                <a:spcPts val="400"/>
              </a:spcAft>
            </a:pPr>
            <a:r>
              <a:rPr lang="en-US" sz="2400" dirty="0"/>
              <a:t>{ </a:t>
            </a:r>
          </a:p>
          <a:p>
            <a:pPr>
              <a:spcAft>
                <a:spcPts val="400"/>
              </a:spcAft>
            </a:pPr>
            <a:r>
              <a:rPr lang="en-US" sz="2400" dirty="0"/>
              <a:t>	public: </a:t>
            </a:r>
          </a:p>
          <a:p>
            <a:pPr>
              <a:spcAft>
                <a:spcPts val="400"/>
              </a:spcAft>
            </a:pPr>
            <a:r>
              <a:rPr lang="en-US" sz="2400" i="1" dirty="0"/>
              <a:t>	</a:t>
            </a:r>
            <a:r>
              <a:rPr lang="en-US" sz="2400" i="1" dirty="0" err="1"/>
              <a:t>int</a:t>
            </a:r>
            <a:r>
              <a:rPr lang="en-US" sz="2400" dirty="0"/>
              <a:t> add(</a:t>
            </a:r>
            <a:r>
              <a:rPr lang="en-US" sz="2400" i="1" dirty="0" err="1"/>
              <a:t>int</a:t>
            </a:r>
            <a:r>
              <a:rPr lang="en-US" sz="2400" dirty="0"/>
              <a:t> a, </a:t>
            </a:r>
            <a:r>
              <a:rPr lang="en-US" sz="2400" i="1" dirty="0" err="1"/>
              <a:t>int</a:t>
            </a:r>
            <a:r>
              <a:rPr lang="en-US" sz="2400" dirty="0"/>
              <a:t> b); </a:t>
            </a:r>
          </a:p>
          <a:p>
            <a:pPr>
              <a:spcAft>
                <a:spcPts val="400"/>
              </a:spcAft>
            </a:pPr>
            <a:r>
              <a:rPr lang="en-US" sz="2400" dirty="0"/>
              <a:t>}; </a:t>
            </a:r>
          </a:p>
          <a:p>
            <a:pPr>
              <a:spcAft>
                <a:spcPts val="400"/>
              </a:spcAft>
            </a:pPr>
            <a:r>
              <a:rPr lang="en-US" sz="2400" i="1" dirty="0"/>
              <a:t>inline</a:t>
            </a:r>
            <a:r>
              <a:rPr lang="en-US" sz="2400" dirty="0"/>
              <a:t> </a:t>
            </a:r>
            <a:r>
              <a:rPr lang="en-US" sz="2400" i="1" dirty="0" err="1"/>
              <a:t>int</a:t>
            </a:r>
            <a:r>
              <a:rPr lang="en-US" sz="2400" dirty="0"/>
              <a:t> A::add(</a:t>
            </a:r>
            <a:r>
              <a:rPr lang="en-US" sz="2400" i="1" dirty="0" err="1"/>
              <a:t>int</a:t>
            </a:r>
            <a:r>
              <a:rPr lang="en-US" sz="2400" dirty="0"/>
              <a:t> a, </a:t>
            </a:r>
            <a:r>
              <a:rPr lang="en-US" sz="2400" i="1" dirty="0" err="1"/>
              <a:t>int</a:t>
            </a:r>
            <a:r>
              <a:rPr lang="en-US" sz="2400" dirty="0"/>
              <a:t> b) {</a:t>
            </a:r>
          </a:p>
          <a:p>
            <a:pPr>
              <a:spcAft>
                <a:spcPts val="400"/>
              </a:spcAft>
            </a:pPr>
            <a:r>
              <a:rPr lang="en-US" sz="2400" dirty="0"/>
              <a:t> </a:t>
            </a:r>
            <a:r>
              <a:rPr lang="en-US" sz="2400" i="1" dirty="0"/>
              <a:t>return</a:t>
            </a:r>
            <a:r>
              <a:rPr lang="en-US" sz="2400" dirty="0"/>
              <a:t> (a + b);</a:t>
            </a:r>
          </a:p>
          <a:p>
            <a:pPr>
              <a:spcAft>
                <a:spcPts val="400"/>
              </a:spcAft>
            </a:pPr>
            <a:r>
              <a:rPr lang="en-US" sz="2400" dirty="0"/>
              <a:t> 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347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8374" y="200025"/>
            <a:ext cx="9905998" cy="1064042"/>
          </a:xfrm>
        </p:spPr>
        <p:txBody>
          <a:bodyPr/>
          <a:lstStyle/>
          <a:p>
            <a:pPr algn="ctr"/>
            <a:r>
              <a:rPr lang="en-US" dirty="0"/>
              <a:t>Scope resolution operator   </a:t>
            </a:r>
            <a:r>
              <a:rPr lang="en-US" b="1" dirty="0"/>
              <a:t>::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478570"/>
            <a:ext cx="10862105" cy="4739349"/>
          </a:xfrm>
        </p:spPr>
        <p:txBody>
          <a:bodyPr>
            <a:normAutofit/>
          </a:bodyPr>
          <a:lstStyle/>
          <a:p>
            <a:r>
              <a:rPr lang="en-US" sz="2400" dirty="0"/>
              <a:t>It is not common to define a function within the class declaration  </a:t>
            </a:r>
          </a:p>
          <a:p>
            <a:pPr lvl="1"/>
            <a:r>
              <a:rPr lang="en-US" sz="2400" dirty="0"/>
              <a:t>This defeats the purpose of information hiding or encapsulation</a:t>
            </a:r>
          </a:p>
          <a:p>
            <a:pPr lvl="1"/>
            <a:r>
              <a:rPr lang="en-US" sz="2400" dirty="0"/>
              <a:t>Functions should be defined outside of the class declaration</a:t>
            </a:r>
          </a:p>
          <a:p>
            <a:pPr lvl="1"/>
            <a:r>
              <a:rPr lang="en-US" sz="2400" dirty="0"/>
              <a:t>Must use the scope resolution operator :: (double colon)</a:t>
            </a:r>
          </a:p>
          <a:p>
            <a:pPr lvl="2"/>
            <a:r>
              <a:rPr lang="en-US" sz="2400" dirty="0"/>
              <a:t>double Circle::</a:t>
            </a:r>
            <a:r>
              <a:rPr lang="en-US" sz="2400" dirty="0" err="1"/>
              <a:t>getArea</a:t>
            </a:r>
            <a:r>
              <a:rPr lang="en-US" sz="2400" dirty="0"/>
              <a:t>()   </a:t>
            </a:r>
          </a:p>
          <a:p>
            <a:pPr lvl="2"/>
            <a:r>
              <a:rPr lang="en-US" sz="2400" dirty="0"/>
              <a:t>NOTE:  THE CLASS NAME AND SCOPE RESOLUTION OPERATOR ARE AN EXTENSION OF THE FUNCTION NAME.  WHEN A FUNCTION IS DEFINED OUTSIDE THE CLASS DELARATION, THESE MUST BE PRESENT AND MUST BE LOCATED IMMEDIATELY BEFORE THE FUNCTION NAME</a:t>
            </a:r>
          </a:p>
          <a:p>
            <a:pPr marL="457200" lvl="1" indent="0">
              <a:buNone/>
            </a:pPr>
            <a:r>
              <a:rPr lang="en-US" sz="2400" dirty="0"/>
              <a:t>prog7.3.cpp</a:t>
            </a:r>
          </a:p>
        </p:txBody>
      </p:sp>
    </p:spTree>
    <p:extLst>
      <p:ext uri="{BB962C8B-B14F-4D97-AF65-F5344CB8AC3E}">
        <p14:creationId xmlns:p14="http://schemas.microsoft.com/office/powerpoint/2010/main" val="1826349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3DE93-9438-A346-9895-9189422A4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47828"/>
            <a:ext cx="7729728" cy="1188720"/>
          </a:xfrm>
        </p:spPr>
        <p:txBody>
          <a:bodyPr/>
          <a:lstStyle/>
          <a:p>
            <a:r>
              <a:rPr lang="en-US" dirty="0"/>
              <a:t>Abstract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5E8FB-8E26-0846-BB07-E0332D7C9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Book Definition:</a:t>
            </a:r>
          </a:p>
          <a:p>
            <a:r>
              <a:rPr lang="en-US" sz="2400" dirty="0"/>
              <a:t>An abstract data type is a data type that specifies the values the data type can hold and the operations that can be done on them without the details of how the data type is implemented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872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In-class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Let’s write a simple class </a:t>
            </a:r>
            <a:r>
              <a:rPr lang="en-US" sz="2400"/>
              <a:t>called Car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172262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1478570"/>
            <a:ext cx="10592282" cy="5165117"/>
          </a:xfrm>
        </p:spPr>
        <p:txBody>
          <a:bodyPr>
            <a:normAutofit/>
          </a:bodyPr>
          <a:lstStyle/>
          <a:p>
            <a:r>
              <a:rPr lang="en-US" sz="2400" dirty="0"/>
              <a:t>A constructor is a member function that is automatically called when a class object is created</a:t>
            </a:r>
          </a:p>
          <a:p>
            <a:r>
              <a:rPr lang="en-US" sz="2400" dirty="0"/>
              <a:t>If you do not provide a construct, C++ will provide one</a:t>
            </a:r>
          </a:p>
          <a:p>
            <a:r>
              <a:rPr lang="en-US" sz="2400" dirty="0"/>
              <a:t>Have no return value</a:t>
            </a:r>
          </a:p>
          <a:p>
            <a:r>
              <a:rPr lang="en-US" sz="2400" dirty="0"/>
              <a:t>The C++ default constructor basically initializes all member variables to 0 </a:t>
            </a:r>
          </a:p>
          <a:p>
            <a:r>
              <a:rPr lang="en-US" sz="2400" dirty="0"/>
              <a:t>In your constructor you can provide code (instructions) other than just giving values to the variables – when you create an instance of the class your constructor and any other instructions you provide will be executed</a:t>
            </a:r>
          </a:p>
          <a:p>
            <a:pPr marL="0" indent="0">
              <a:buNone/>
            </a:pPr>
            <a:r>
              <a:rPr lang="en-US" sz="2400" dirty="0"/>
              <a:t>prog7_4.cpp</a:t>
            </a:r>
          </a:p>
        </p:txBody>
      </p:sp>
    </p:spTree>
    <p:extLst>
      <p:ext uri="{BB962C8B-B14F-4D97-AF65-F5344CB8AC3E}">
        <p14:creationId xmlns:p14="http://schemas.microsoft.com/office/powerpoint/2010/main" val="17298491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Constructors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5642" y="1478570"/>
            <a:ext cx="10441769" cy="4312631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The name of the constructor has to match the name of the class</a:t>
            </a:r>
          </a:p>
          <a:p>
            <a:pPr marL="457200" lvl="1" indent="0">
              <a:buNone/>
            </a:pPr>
            <a:r>
              <a:rPr lang="en-US" sz="2400" dirty="0"/>
              <a:t>Ex.  Consider the Circle class – the constructor for the Circle class would be called Circle()</a:t>
            </a:r>
          </a:p>
          <a:p>
            <a:r>
              <a:rPr lang="en-US" sz="2400" dirty="0"/>
              <a:t>Constructor with default values - use date class to demonstrate.</a:t>
            </a:r>
          </a:p>
          <a:p>
            <a:r>
              <a:rPr lang="en-US" sz="2400" dirty="0"/>
              <a:t>If you write the constructor in the class declaration it will be an inline function </a:t>
            </a:r>
          </a:p>
          <a:p>
            <a:r>
              <a:rPr lang="en-US" sz="2400" dirty="0"/>
              <a:t>You can also write the constructor outside the class declaration, as follows:  Circle::Circle() { ……..}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dirty="0"/>
              <a:t>prog7_2.cpp</a:t>
            </a:r>
          </a:p>
          <a:p>
            <a:pPr marL="0" indent="0">
              <a:buNone/>
            </a:pPr>
            <a:r>
              <a:rPr lang="en-US" sz="2400" dirty="0"/>
              <a:t>prog7_6.cpp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195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en-US"/>
              <a:t>Destructors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62684"/>
            <a:ext cx="9905998" cy="3101983"/>
          </a:xfrm>
        </p:spPr>
        <p:txBody>
          <a:bodyPr>
            <a:normAutofit/>
          </a:bodyPr>
          <a:lstStyle/>
          <a:p>
            <a:r>
              <a:rPr lang="en-US" sz="2400" dirty="0"/>
              <a:t>A member function that is automatically called when an object is destroyed</a:t>
            </a:r>
          </a:p>
          <a:p>
            <a:r>
              <a:rPr lang="en-US" sz="2400" dirty="0"/>
              <a:t>They are in public space</a:t>
            </a:r>
          </a:p>
          <a:p>
            <a:r>
              <a:rPr lang="en-US" sz="2400" dirty="0"/>
              <a:t>Preceded by ~ (</a:t>
            </a:r>
            <a:r>
              <a:rPr lang="en-US" sz="2400" dirty="0" err="1"/>
              <a:t>tilda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prog7_7.cpp</a:t>
            </a:r>
          </a:p>
        </p:txBody>
      </p:sp>
    </p:spTree>
    <p:extLst>
      <p:ext uri="{BB962C8B-B14F-4D97-AF65-F5344CB8AC3E}">
        <p14:creationId xmlns:p14="http://schemas.microsoft.com/office/powerpoint/2010/main" val="13281573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6411" y="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Private </a:t>
            </a:r>
            <a:r>
              <a:rPr lang="en-US"/>
              <a:t>member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478570"/>
            <a:ext cx="9810997" cy="4312631"/>
          </a:xfrm>
        </p:spPr>
        <p:txBody>
          <a:bodyPr>
            <a:normAutofit/>
          </a:bodyPr>
          <a:lstStyle/>
          <a:p>
            <a:r>
              <a:rPr lang="en-US" sz="2400" dirty="0"/>
              <a:t>Concept:  Private member functions may only be called from a function that is a member of the same class.</a:t>
            </a:r>
          </a:p>
          <a:p>
            <a:r>
              <a:rPr lang="en-US" sz="2400" dirty="0"/>
              <a:t>So far all our functions have been public – meaning they can be called by code in programs outside the class</a:t>
            </a:r>
          </a:p>
          <a:p>
            <a:r>
              <a:rPr lang="en-US" sz="2400" dirty="0"/>
              <a:t>Often you may have a function that should not be called outside  the class – you will make these functions private</a:t>
            </a:r>
          </a:p>
          <a:p>
            <a:r>
              <a:rPr lang="en-US" sz="2400" dirty="0"/>
              <a:t>prog7_8.cpp</a:t>
            </a:r>
          </a:p>
        </p:txBody>
      </p:sp>
    </p:spTree>
    <p:extLst>
      <p:ext uri="{BB962C8B-B14F-4D97-AF65-F5344CB8AC3E}">
        <p14:creationId xmlns:p14="http://schemas.microsoft.com/office/powerpoint/2010/main" val="18857005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87B18-0609-B344-97C1-4631D2472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84" y="86868"/>
            <a:ext cx="10741152" cy="1188720"/>
          </a:xfrm>
        </p:spPr>
        <p:txBody>
          <a:bodyPr/>
          <a:lstStyle/>
          <a:p>
            <a:r>
              <a:rPr lang="en-US" dirty="0"/>
              <a:t>Passing Objects to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46F11-D9E2-1346-8752-5706AA98B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84" y="1414272"/>
            <a:ext cx="10741152" cy="4325755"/>
          </a:xfrm>
        </p:spPr>
        <p:txBody>
          <a:bodyPr/>
          <a:lstStyle/>
          <a:p>
            <a:r>
              <a:rPr lang="en-US" sz="2800" dirty="0"/>
              <a:t>We can pass primitive data types to a function.</a:t>
            </a:r>
          </a:p>
          <a:p>
            <a:r>
              <a:rPr lang="en-US" sz="2800" dirty="0"/>
              <a:t>We can pass structs to a function.</a:t>
            </a:r>
          </a:p>
          <a:p>
            <a:r>
              <a:rPr lang="en-US" sz="2800" dirty="0"/>
              <a:t>It should not surprise you that you can pass an object to a function.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/>
              <a:t>Prog7_9.cpp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0620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87B18-0609-B344-97C1-4631D2472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84" y="86868"/>
            <a:ext cx="10741152" cy="1188720"/>
          </a:xfrm>
        </p:spPr>
        <p:txBody>
          <a:bodyPr/>
          <a:lstStyle/>
          <a:p>
            <a:r>
              <a:rPr lang="en-US" dirty="0"/>
              <a:t>returning Objects from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46F11-D9E2-1346-8752-5706AA98B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84" y="1414272"/>
            <a:ext cx="10741152" cy="4325755"/>
          </a:xfrm>
        </p:spPr>
        <p:txBody>
          <a:bodyPr/>
          <a:lstStyle/>
          <a:p>
            <a:r>
              <a:rPr lang="en-US" sz="2800" dirty="0"/>
              <a:t>We can also return an object from a function.</a:t>
            </a:r>
          </a:p>
          <a:p>
            <a:pPr marL="0" indent="0">
              <a:buNone/>
            </a:pPr>
            <a:r>
              <a:rPr lang="en-US" sz="2800" dirty="0"/>
              <a:t>prog7_10.cpp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0202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87B18-0609-B344-97C1-4631D2472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84" y="86868"/>
            <a:ext cx="10741152" cy="1188720"/>
          </a:xfrm>
        </p:spPr>
        <p:txBody>
          <a:bodyPr/>
          <a:lstStyle/>
          <a:p>
            <a:r>
              <a:rPr lang="en-US" dirty="0"/>
              <a:t>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46F11-D9E2-1346-8752-5706AA98B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84" y="1414272"/>
            <a:ext cx="10741152" cy="4325755"/>
          </a:xfrm>
        </p:spPr>
        <p:txBody>
          <a:bodyPr>
            <a:normAutofit/>
          </a:bodyPr>
          <a:lstStyle/>
          <a:p>
            <a:r>
              <a:rPr lang="en-US" sz="2800" dirty="0"/>
              <a:t>It is possible for a class to have a member variable that is an instance of another class.</a:t>
            </a:r>
          </a:p>
          <a:p>
            <a:r>
              <a:rPr lang="en-US" sz="2800" dirty="0"/>
              <a:t>This is called composition.</a:t>
            </a:r>
          </a:p>
          <a:p>
            <a:pPr marL="0" indent="0">
              <a:buNone/>
            </a:pPr>
            <a:r>
              <a:rPr lang="en-US" sz="2800" dirty="0"/>
              <a:t>prog7_11.cpp</a:t>
            </a:r>
          </a:p>
        </p:txBody>
      </p:sp>
    </p:spTree>
    <p:extLst>
      <p:ext uri="{BB962C8B-B14F-4D97-AF65-F5344CB8AC3E}">
        <p14:creationId xmlns:p14="http://schemas.microsoft.com/office/powerpoint/2010/main" val="1523015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87B18-0609-B344-97C1-4631D2472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84" y="86868"/>
            <a:ext cx="10741152" cy="1188720"/>
          </a:xfrm>
        </p:spPr>
        <p:txBody>
          <a:bodyPr/>
          <a:lstStyle/>
          <a:p>
            <a:r>
              <a:rPr lang="en-US" dirty="0"/>
              <a:t>C++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946F11-D9E2-1346-8752-5706AA98B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84" y="1414272"/>
            <a:ext cx="10741152" cy="4325755"/>
          </a:xfrm>
        </p:spPr>
        <p:txBody>
          <a:bodyPr>
            <a:normAutofit/>
          </a:bodyPr>
          <a:lstStyle/>
          <a:p>
            <a:r>
              <a:rPr lang="en-US" sz="2800" dirty="0"/>
              <a:t>C++ Structures do not use typedef</a:t>
            </a:r>
          </a:p>
          <a:p>
            <a:r>
              <a:rPr lang="en-US" sz="2800" dirty="0"/>
              <a:t>They can also have constructors</a:t>
            </a:r>
          </a:p>
          <a:p>
            <a:r>
              <a:rPr lang="en-US" sz="2800" dirty="0"/>
              <a:t>They can also have an instance of another structure as an element</a:t>
            </a:r>
          </a:p>
          <a:p>
            <a:pPr marL="228600" lvl="1" indent="0">
              <a:buNone/>
            </a:pPr>
            <a:r>
              <a:rPr lang="en-US" sz="2600" dirty="0"/>
              <a:t>	prog7_14.cpp</a:t>
            </a:r>
          </a:p>
          <a:p>
            <a:pPr marL="228600" lvl="1" indent="0">
              <a:buNone/>
            </a:pPr>
            <a:r>
              <a:rPr lang="en-US" sz="2600"/>
              <a:t>	prog7_15.cpp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6090130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87B18-0609-B344-97C1-4631D2472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84" y="86868"/>
            <a:ext cx="10741152" cy="1188720"/>
          </a:xfrm>
        </p:spPr>
        <p:txBody>
          <a:bodyPr/>
          <a:lstStyle/>
          <a:p>
            <a:r>
              <a:rPr lang="en-US" dirty="0"/>
              <a:t>UML (Unified Modeling language)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FB9415-6603-0448-866B-0033D4AD62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84" y="1463040"/>
            <a:ext cx="7071360" cy="5108448"/>
          </a:xfrm>
        </p:spPr>
        <p:txBody>
          <a:bodyPr/>
          <a:lstStyle/>
          <a:p>
            <a:r>
              <a:rPr lang="en-US" sz="2800" dirty="0"/>
              <a:t>Standard diagrams for depicting classes.</a:t>
            </a:r>
          </a:p>
          <a:p>
            <a:r>
              <a:rPr lang="en-US" sz="2800" dirty="0"/>
              <a:t>• Class name, attributes (data members) and</a:t>
            </a:r>
          </a:p>
          <a:p>
            <a:r>
              <a:rPr lang="en-US" sz="2800" dirty="0"/>
              <a:t>methods are specified.</a:t>
            </a:r>
          </a:p>
          <a:p>
            <a:r>
              <a:rPr lang="en-US" sz="2800" dirty="0"/>
              <a:t>• Private members have a prefix of “-” and</a:t>
            </a:r>
          </a:p>
          <a:p>
            <a:r>
              <a:rPr lang="en-US" sz="2800" dirty="0"/>
              <a:t>public members have a prefix of “+”.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05C9ED-E8A0-444A-87C5-780DB3E6A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487" y="1466088"/>
            <a:ext cx="335352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186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50382-DE0D-2744-988B-7E03A495F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443" y="142406"/>
            <a:ext cx="9905998" cy="1336163"/>
          </a:xfrm>
        </p:spPr>
        <p:txBody>
          <a:bodyPr/>
          <a:lstStyle/>
          <a:p>
            <a:pPr algn="ctr"/>
            <a:r>
              <a:rPr lang="en-US" dirty="0"/>
              <a:t>abstraction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3A8E8-ADDF-B743-BBCB-0F44A077DF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4380" y="1783830"/>
            <a:ext cx="10807908" cy="4931763"/>
          </a:xfrm>
        </p:spPr>
        <p:txBody>
          <a:bodyPr>
            <a:normAutofit/>
          </a:bodyPr>
          <a:lstStyle/>
          <a:p>
            <a:r>
              <a:rPr lang="en-US" sz="2400" dirty="0"/>
              <a:t>Abstraction:  A general model of something</a:t>
            </a:r>
          </a:p>
          <a:p>
            <a:pPr lvl="1"/>
            <a:r>
              <a:rPr lang="en-US" sz="2400" dirty="0"/>
              <a:t>Includes general characteristics of something without specific details</a:t>
            </a:r>
          </a:p>
          <a:p>
            <a:r>
              <a:rPr lang="en-US" sz="2400" dirty="0"/>
              <a:t>Consider a car</a:t>
            </a:r>
          </a:p>
          <a:p>
            <a:pPr lvl="1"/>
            <a:r>
              <a:rPr lang="en-US" sz="2400" dirty="0"/>
              <a:t>Most of you know how to drive a car but do we need to know everything that is happening under the hood</a:t>
            </a:r>
          </a:p>
          <a:p>
            <a:r>
              <a:rPr lang="en-US" sz="2400" dirty="0"/>
              <a:t>Details of internal components, organization, and operation of cars, microwaves, blue-ray players, etc. are kept separate from the description of how they work</a:t>
            </a:r>
          </a:p>
          <a:p>
            <a:r>
              <a:rPr lang="en-US" sz="2400" dirty="0"/>
              <a:t>This is Abstraction!!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9303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87B18-0609-B344-97C1-4631D2472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84" y="86868"/>
            <a:ext cx="10741152" cy="1188720"/>
          </a:xfrm>
        </p:spPr>
        <p:txBody>
          <a:bodyPr/>
          <a:lstStyle/>
          <a:p>
            <a:r>
              <a:rPr lang="en-US" dirty="0"/>
              <a:t>UML (Unified Modeling language)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FB9415-6603-0448-866B-0033D4AD62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84" y="1463040"/>
            <a:ext cx="7071360" cy="5108448"/>
          </a:xfrm>
        </p:spPr>
        <p:txBody>
          <a:bodyPr/>
          <a:lstStyle/>
          <a:p>
            <a:r>
              <a:rPr lang="en-US" sz="2800" dirty="0"/>
              <a:t>Standard diagrams for depicting classes.</a:t>
            </a:r>
          </a:p>
          <a:p>
            <a:r>
              <a:rPr lang="en-US" sz="2800" dirty="0"/>
              <a:t>• Class name, attributes (data members) and</a:t>
            </a:r>
          </a:p>
          <a:p>
            <a:r>
              <a:rPr lang="en-US" sz="2800" dirty="0"/>
              <a:t>methods are specified.</a:t>
            </a:r>
          </a:p>
          <a:p>
            <a:r>
              <a:rPr lang="en-US" sz="2800" dirty="0"/>
              <a:t>• Private members have a prefix of “-” and</a:t>
            </a:r>
          </a:p>
          <a:p>
            <a:r>
              <a:rPr lang="en-US" sz="2800" dirty="0"/>
              <a:t>public members have a prefix of “+”.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05C9ED-E8A0-444A-87C5-780DB3E6A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4487" y="1466088"/>
            <a:ext cx="335352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00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87B18-0609-B344-97C1-4631D2472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84" y="86868"/>
            <a:ext cx="10741152" cy="1188720"/>
          </a:xfrm>
        </p:spPr>
        <p:txBody>
          <a:bodyPr/>
          <a:lstStyle/>
          <a:p>
            <a:r>
              <a:rPr lang="en-US" dirty="0"/>
              <a:t>UML(Unified Modeling language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6FB9415-6603-0448-866B-0033D4AD62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984" y="1463040"/>
            <a:ext cx="7071360" cy="5108448"/>
          </a:xfrm>
        </p:spPr>
        <p:txBody>
          <a:bodyPr/>
          <a:lstStyle/>
          <a:p>
            <a:r>
              <a:rPr lang="en-US" sz="2800" dirty="0"/>
              <a:t>If more details are desired, the data types are</a:t>
            </a:r>
          </a:p>
          <a:p>
            <a:r>
              <a:rPr lang="en-US" sz="2800" dirty="0"/>
              <a:t>specified using a colon.</a:t>
            </a:r>
          </a:p>
          <a:p>
            <a:r>
              <a:rPr lang="en-US" sz="2800" dirty="0"/>
              <a:t>• Also, data types of method parameters and</a:t>
            </a:r>
          </a:p>
          <a:p>
            <a:r>
              <a:rPr lang="en-US" sz="2800" dirty="0"/>
              <a:t>return value are specified using a colon.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1821EF-E1D3-0F41-AB06-28252EF0A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840" y="1800250"/>
            <a:ext cx="3936773" cy="3257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629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7F8C9-9A4F-8248-BC4C-3E41D4943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42406"/>
            <a:ext cx="9905998" cy="1336163"/>
          </a:xfrm>
        </p:spPr>
        <p:txBody>
          <a:bodyPr/>
          <a:lstStyle/>
          <a:p>
            <a:pPr algn="ctr"/>
            <a:r>
              <a:rPr lang="en-US" dirty="0"/>
              <a:t>Abstraction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369CC-0563-6344-8FE1-B739200EA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449" y="1478570"/>
            <a:ext cx="10792917" cy="5237023"/>
          </a:xfrm>
        </p:spPr>
        <p:txBody>
          <a:bodyPr>
            <a:normAutofit/>
          </a:bodyPr>
          <a:lstStyle/>
          <a:p>
            <a:r>
              <a:rPr lang="en-US" sz="2400" dirty="0"/>
              <a:t>You have already experienced abstraction</a:t>
            </a:r>
          </a:p>
          <a:p>
            <a:r>
              <a:rPr lang="en-US" sz="2400" dirty="0" err="1"/>
              <a:t>printf</a:t>
            </a:r>
            <a:r>
              <a:rPr lang="en-US" sz="2400" dirty="0"/>
              <a:t> – a function you have already been using – we can find information about it</a:t>
            </a:r>
          </a:p>
          <a:p>
            <a:pPr lvl="1"/>
            <a:r>
              <a:rPr lang="en-US" sz="2400" dirty="0">
                <a:hlinkClick r:id="rId2"/>
              </a:rPr>
              <a:t>http://man7.org/linux/man-pages/man3/printf.3.html</a:t>
            </a:r>
            <a:endParaRPr lang="en-US" sz="2400" dirty="0"/>
          </a:p>
          <a:p>
            <a:pPr lvl="1"/>
            <a:r>
              <a:rPr lang="en-US" sz="2400" dirty="0">
                <a:hlinkClick r:id="rId3"/>
              </a:rPr>
              <a:t>https://en.cppreference.com/w/cpp/io/c/fprintf</a:t>
            </a:r>
            <a:endParaRPr lang="en-US" sz="2400" dirty="0"/>
          </a:p>
          <a:p>
            <a:r>
              <a:rPr lang="en-US" sz="2400" dirty="0"/>
              <a:t>Do either of these tell us how </a:t>
            </a:r>
            <a:r>
              <a:rPr lang="en-US" sz="2400" dirty="0" err="1"/>
              <a:t>printf</a:t>
            </a:r>
            <a:r>
              <a:rPr lang="en-US" sz="2400" dirty="0"/>
              <a:t> is implemented? NO!!!</a:t>
            </a:r>
          </a:p>
          <a:p>
            <a:pPr lvl="2"/>
            <a:r>
              <a:rPr lang="en-US" sz="2400" dirty="0"/>
              <a:t>We know what it is suppose to do</a:t>
            </a:r>
          </a:p>
          <a:p>
            <a:pPr lvl="2"/>
            <a:r>
              <a:rPr lang="en-US" sz="2400" dirty="0"/>
              <a:t>We know how to use it</a:t>
            </a:r>
          </a:p>
          <a:p>
            <a:pPr lvl="2"/>
            <a:r>
              <a:rPr lang="en-US" sz="2400" dirty="0"/>
              <a:t>We know if we use it correctly it will do what we want it to do</a:t>
            </a:r>
          </a:p>
          <a:p>
            <a:pPr lvl="2"/>
            <a:r>
              <a:rPr lang="en-US" sz="2400" dirty="0"/>
              <a:t>We DO NOT know nor care how it is implemented</a:t>
            </a:r>
          </a:p>
          <a:p>
            <a:pPr marL="457200" lvl="1" indent="0">
              <a:buNone/>
            </a:pPr>
            <a:r>
              <a:rPr lang="en-US" sz="2400" dirty="0"/>
              <a:t>This is abstraction!!</a:t>
            </a:r>
          </a:p>
        </p:txBody>
      </p:sp>
    </p:spTree>
    <p:extLst>
      <p:ext uri="{BB962C8B-B14F-4D97-AF65-F5344CB8AC3E}">
        <p14:creationId xmlns:p14="http://schemas.microsoft.com/office/powerpoint/2010/main" val="2918492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0B1D7-E99C-C64C-A995-BBCCD9C9D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508" y="222603"/>
            <a:ext cx="10064796" cy="1188720"/>
          </a:xfrm>
        </p:spPr>
        <p:txBody>
          <a:bodyPr/>
          <a:lstStyle/>
          <a:p>
            <a:pPr algn="ctr"/>
            <a:r>
              <a:rPr lang="en-US" dirty="0"/>
              <a:t>Abstraction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5822B-2A16-DD42-BCCB-E4E26E67B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508" y="2249487"/>
            <a:ext cx="10882859" cy="3791550"/>
          </a:xfrm>
        </p:spPr>
        <p:txBody>
          <a:bodyPr/>
          <a:lstStyle/>
          <a:p>
            <a:r>
              <a:rPr lang="en-US" sz="2400" dirty="0"/>
              <a:t>Abstraction applies to data types as well</a:t>
            </a:r>
          </a:p>
          <a:p>
            <a:pPr lvl="1"/>
            <a:r>
              <a:rPr lang="en-US" sz="2400" dirty="0"/>
              <a:t>With data types, we really only need two things</a:t>
            </a:r>
          </a:p>
          <a:p>
            <a:pPr lvl="2"/>
            <a:r>
              <a:rPr lang="en-US" sz="2400" dirty="0"/>
              <a:t>What Type</a:t>
            </a:r>
          </a:p>
          <a:p>
            <a:pPr lvl="2"/>
            <a:r>
              <a:rPr lang="en-US" sz="2400" dirty="0"/>
              <a:t>What are the operations that can be performed on them</a:t>
            </a:r>
          </a:p>
          <a:p>
            <a:pPr lvl="3"/>
            <a:r>
              <a:rPr lang="en-US" sz="2400" dirty="0"/>
              <a:t>ex:  mod can only be used with an </a:t>
            </a:r>
            <a:r>
              <a:rPr lang="en-US" sz="2400" dirty="0" err="1"/>
              <a:t>int</a:t>
            </a:r>
            <a:r>
              <a:rPr lang="en-US" sz="2400" dirty="0"/>
              <a:t> not a float or double</a:t>
            </a:r>
          </a:p>
          <a:p>
            <a:pPr lvl="3"/>
            <a:r>
              <a:rPr lang="en-US" sz="2400" dirty="0"/>
              <a:t>ex:  char  vs  string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251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AF392-ADF0-524F-BC7D-F3042A1A9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492" y="179541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Programming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F62AB-60BE-FE4D-939E-EE64BF104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508" y="1645919"/>
            <a:ext cx="10717967" cy="5069673"/>
          </a:xfrm>
        </p:spPr>
        <p:txBody>
          <a:bodyPr>
            <a:noAutofit/>
          </a:bodyPr>
          <a:lstStyle/>
          <a:p>
            <a:r>
              <a:rPr lang="en-US" sz="2200" dirty="0"/>
              <a:t>There are many programming methods</a:t>
            </a:r>
          </a:p>
          <a:p>
            <a:r>
              <a:rPr lang="en-US" sz="2200" dirty="0"/>
              <a:t>Two common programming methods used today</a:t>
            </a:r>
          </a:p>
          <a:p>
            <a:pPr lvl="1"/>
            <a:r>
              <a:rPr lang="en-US" sz="2200" dirty="0"/>
              <a:t>Procedural programming </a:t>
            </a:r>
          </a:p>
          <a:p>
            <a:pPr lvl="2"/>
            <a:r>
              <a:rPr lang="en-US" sz="2200" dirty="0"/>
              <a:t>Driven by a series of computational steps carried out by calls to functions</a:t>
            </a:r>
          </a:p>
          <a:p>
            <a:pPr lvl="2"/>
            <a:r>
              <a:rPr lang="en-US" sz="2200" dirty="0"/>
              <a:t>Step by step algorithms</a:t>
            </a:r>
          </a:p>
          <a:p>
            <a:pPr lvl="2"/>
            <a:r>
              <a:rPr lang="en-US" sz="2200" dirty="0"/>
              <a:t>Examples of procedural languages</a:t>
            </a:r>
          </a:p>
          <a:p>
            <a:pPr lvl="3"/>
            <a:r>
              <a:rPr lang="en-US" sz="2200" dirty="0"/>
              <a:t>C, Fortran, Pascal, BASIC, Ada, Assembly</a:t>
            </a:r>
          </a:p>
          <a:p>
            <a:pPr lvl="2"/>
            <a:r>
              <a:rPr lang="en-US" sz="2200" dirty="0"/>
              <a:t>Worked well for programmers for years </a:t>
            </a:r>
          </a:p>
          <a:p>
            <a:pPr lvl="3"/>
            <a:r>
              <a:rPr lang="en-US" sz="2200" dirty="0"/>
              <a:t>Programs have gotten larger and more complex which is much harder to manage with procedural style programming </a:t>
            </a:r>
          </a:p>
          <a:p>
            <a:pPr lvl="3"/>
            <a:r>
              <a:rPr lang="en-US" sz="2200" dirty="0"/>
              <a:t>Harder to debug and make needed changes </a:t>
            </a:r>
          </a:p>
        </p:txBody>
      </p:sp>
    </p:spTree>
    <p:extLst>
      <p:ext uri="{BB962C8B-B14F-4D97-AF65-F5344CB8AC3E}">
        <p14:creationId xmlns:p14="http://schemas.microsoft.com/office/powerpoint/2010/main" val="71898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AF392-ADF0-524F-BC7D-F3042A1A9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42408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Programming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F62AB-60BE-FE4D-939E-EE64BF104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508" y="1999487"/>
            <a:ext cx="10717967" cy="4716105"/>
          </a:xfrm>
        </p:spPr>
        <p:txBody>
          <a:bodyPr>
            <a:noAutofit/>
          </a:bodyPr>
          <a:lstStyle/>
          <a:p>
            <a:r>
              <a:rPr lang="en-US" sz="2400" dirty="0"/>
              <a:t>Object-oriented programming</a:t>
            </a:r>
          </a:p>
          <a:p>
            <a:pPr lvl="1"/>
            <a:r>
              <a:rPr lang="en-US" sz="2400" dirty="0"/>
              <a:t>Large and complex programs influenced the development and shift from procedural to OOP</a:t>
            </a:r>
          </a:p>
          <a:p>
            <a:pPr lvl="1"/>
            <a:r>
              <a:rPr lang="en-US" sz="2400" dirty="0"/>
              <a:t>OOP is centered on creating and using objects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1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252B0-25FD-A643-8AD7-7C1F56C70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Object-oriented programming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C98CCE-73AB-D74A-B024-37AD40477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4420" y="2249486"/>
            <a:ext cx="10807908" cy="4301215"/>
          </a:xfrm>
        </p:spPr>
        <p:txBody>
          <a:bodyPr/>
          <a:lstStyle/>
          <a:p>
            <a:r>
              <a:rPr lang="en-US" sz="2400" dirty="0"/>
              <a:t>What is an object?</a:t>
            </a:r>
          </a:p>
          <a:p>
            <a:pPr lvl="1"/>
            <a:r>
              <a:rPr lang="en-US" sz="2400" dirty="0"/>
              <a:t>BOOK DEFINITION – a software entity that combines both data and the procedures that work with it in a single unit.  </a:t>
            </a:r>
          </a:p>
          <a:p>
            <a:r>
              <a:rPr lang="en-US" sz="2400" dirty="0"/>
              <a:t>What does an object consist of?</a:t>
            </a:r>
          </a:p>
          <a:p>
            <a:pPr lvl="1"/>
            <a:r>
              <a:rPr lang="en-US" sz="2400" dirty="0"/>
              <a:t>Attributes – member variables</a:t>
            </a:r>
          </a:p>
          <a:p>
            <a:pPr lvl="1"/>
            <a:r>
              <a:rPr lang="en-US" sz="2400" dirty="0"/>
              <a:t>Member functions (sometimes called methods)</a:t>
            </a:r>
          </a:p>
          <a:p>
            <a:r>
              <a:rPr lang="en-US" sz="2400" dirty="0"/>
              <a:t>The bundling of an object’s data and procedure together is called </a:t>
            </a:r>
            <a:r>
              <a:rPr lang="en-US" sz="2400" b="1" dirty="0"/>
              <a:t>encapsulation</a:t>
            </a:r>
          </a:p>
          <a:p>
            <a:pPr marL="457200" lvl="1" indent="0"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23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121920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1" y="2142067"/>
            <a:ext cx="10131425" cy="4444471"/>
          </a:xfrm>
        </p:spPr>
        <p:txBody>
          <a:bodyPr>
            <a:normAutofit/>
          </a:bodyPr>
          <a:lstStyle/>
          <a:p>
            <a:r>
              <a:rPr lang="en-US" sz="2400" dirty="0"/>
              <a:t>Think about a circle, square, and triangle </a:t>
            </a:r>
          </a:p>
          <a:p>
            <a:r>
              <a:rPr lang="en-US" sz="2400" dirty="0"/>
              <a:t>What member variables will you need for the shape you have?</a:t>
            </a:r>
          </a:p>
          <a:p>
            <a:r>
              <a:rPr lang="en-US" sz="2400" dirty="0"/>
              <a:t>What functions do you think you might need for your shape?</a:t>
            </a:r>
          </a:p>
          <a:p>
            <a:r>
              <a:rPr lang="en-US" sz="2400" dirty="0"/>
              <a:t>The answer to these questions are used to describe the</a:t>
            </a:r>
          </a:p>
          <a:p>
            <a:pPr lvl="1"/>
            <a:r>
              <a:rPr lang="en-US" sz="2400" dirty="0"/>
              <a:t>Circle object</a:t>
            </a:r>
          </a:p>
          <a:p>
            <a:pPr lvl="1"/>
            <a:r>
              <a:rPr lang="en-US" sz="2400" dirty="0"/>
              <a:t>Square object</a:t>
            </a:r>
          </a:p>
          <a:p>
            <a:pPr lvl="1"/>
            <a:r>
              <a:rPr lang="en-US" sz="2400" dirty="0"/>
              <a:t>Triangle object</a:t>
            </a:r>
          </a:p>
          <a:p>
            <a:r>
              <a:rPr lang="en-US" sz="2400" dirty="0"/>
              <a:t>We bundle the member variables and functions together to make an object </a:t>
            </a:r>
            <a:r>
              <a:rPr lang="en-US" sz="2400" b="1" dirty="0"/>
              <a:t>class</a:t>
            </a:r>
          </a:p>
        </p:txBody>
      </p:sp>
    </p:spTree>
    <p:extLst>
      <p:ext uri="{BB962C8B-B14F-4D97-AF65-F5344CB8AC3E}">
        <p14:creationId xmlns:p14="http://schemas.microsoft.com/office/powerpoint/2010/main" val="197877579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{9AF74A6F-ABCE-5147-9A9C-EE5DA81CCA0C}tf10001120</Template>
  <TotalTime>10384</TotalTime>
  <Words>1602</Words>
  <Application>Microsoft Macintosh PowerPoint</Application>
  <PresentationFormat>Widescreen</PresentationFormat>
  <Paragraphs>214</Paragraphs>
  <Slides>31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Gill Sans MT</vt:lpstr>
      <vt:lpstr>Parcel</vt:lpstr>
      <vt:lpstr>Introduction to classes and objects</vt:lpstr>
      <vt:lpstr>Abstract Data Type</vt:lpstr>
      <vt:lpstr>abstraction</vt:lpstr>
      <vt:lpstr>Abstraction continued</vt:lpstr>
      <vt:lpstr>Abstraction continued</vt:lpstr>
      <vt:lpstr>Programming methods</vt:lpstr>
      <vt:lpstr>Programming methods</vt:lpstr>
      <vt:lpstr>Object-oriented programming</vt:lpstr>
      <vt:lpstr>example</vt:lpstr>
      <vt:lpstr>Data Hiding</vt:lpstr>
      <vt:lpstr>Data Hiding</vt:lpstr>
      <vt:lpstr>Introduction to classes</vt:lpstr>
      <vt:lpstr>General format of a class declaration</vt:lpstr>
      <vt:lpstr>Circle class Declaration</vt:lpstr>
      <vt:lpstr>Creating and using objects</vt:lpstr>
      <vt:lpstr>Class member functions</vt:lpstr>
      <vt:lpstr>Inline function</vt:lpstr>
      <vt:lpstr>Inline example</vt:lpstr>
      <vt:lpstr>Scope resolution operator   ::</vt:lpstr>
      <vt:lpstr>In-class Exercise</vt:lpstr>
      <vt:lpstr>Constructors</vt:lpstr>
      <vt:lpstr>Constructors</vt:lpstr>
      <vt:lpstr>Destructors</vt:lpstr>
      <vt:lpstr>Private member functions</vt:lpstr>
      <vt:lpstr>Passing Objects to Functions</vt:lpstr>
      <vt:lpstr>returning Objects from Functions</vt:lpstr>
      <vt:lpstr>Composition</vt:lpstr>
      <vt:lpstr>C++ Structures</vt:lpstr>
      <vt:lpstr>UML (Unified Modeling language)</vt:lpstr>
      <vt:lpstr>UML (Unified Modeling language)</vt:lpstr>
      <vt:lpstr>UML(Unified Modeling language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classes and objects</dc:title>
  <dc:creator>Yvon Hall Feaster</dc:creator>
  <cp:lastModifiedBy>Yvon Hall Feaster</cp:lastModifiedBy>
  <cp:revision>41</cp:revision>
  <dcterms:created xsi:type="dcterms:W3CDTF">2018-10-02T11:26:00Z</dcterms:created>
  <dcterms:modified xsi:type="dcterms:W3CDTF">2019-05-30T15:50:01Z</dcterms:modified>
</cp:coreProperties>
</file>

<file path=docProps/thumbnail.jpeg>
</file>